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57" r:id="rId5"/>
    <p:sldId id="260" r:id="rId6"/>
    <p:sldId id="259" r:id="rId7"/>
    <p:sldId id="261" r:id="rId8"/>
    <p:sldId id="274" r:id="rId9"/>
    <p:sldId id="262" r:id="rId10"/>
    <p:sldId id="263" r:id="rId11"/>
    <p:sldId id="275" r:id="rId12"/>
    <p:sldId id="276" r:id="rId13"/>
    <p:sldId id="277" r:id="rId14"/>
    <p:sldId id="278" r:id="rId15"/>
    <p:sldId id="279" r:id="rId16"/>
    <p:sldId id="265" r:id="rId17"/>
    <p:sldId id="272" r:id="rId18"/>
    <p:sldId id="271" r:id="rId19"/>
    <p:sldId id="270" r:id="rId20"/>
    <p:sldId id="269" r:id="rId21"/>
    <p:sldId id="268" r:id="rId22"/>
    <p:sldId id="267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sytoys.ru/" TargetMode="External"/><Relationship Id="rId2" Type="http://schemas.openxmlformats.org/officeDocument/2006/relationships/hyperlink" Target="http://childpsy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sy-rehab.ru/" TargetMode="External"/><Relationship Id="rId4" Type="http://schemas.openxmlformats.org/officeDocument/2006/relationships/hyperlink" Target="http://udc.psyparents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Компетентность родителей в вопросах инклюзивного образования детей.</a:t>
            </a:r>
            <a:br>
              <a:rPr lang="ru-RU" b="1" dirty="0" smtClean="0"/>
            </a:br>
            <a:r>
              <a:rPr lang="ru-RU" b="1" dirty="0" smtClean="0"/>
              <a:t>Роль ЦПМПК в обследовании детей-инвалидов и детей с ОВЗ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373216"/>
            <a:ext cx="3808512" cy="625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Фролова М.Л</a:t>
            </a:r>
            <a:r>
              <a:rPr lang="ru-RU" dirty="0" smtClean="0">
                <a:solidFill>
                  <a:schemeClr val="tx1"/>
                </a:solidFill>
              </a:rPr>
              <a:t>. Председатель ЦПМПК </a:t>
            </a:r>
            <a:r>
              <a:rPr lang="ru-RU" dirty="0" err="1" smtClean="0">
                <a:solidFill>
                  <a:schemeClr val="tx1"/>
                </a:solidFill>
              </a:rPr>
              <a:t>г.Благовещенск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800" b="1" dirty="0"/>
              <a:t>Разграничение функций </a:t>
            </a:r>
            <a:r>
              <a:rPr lang="ru-RU" sz="4800" b="1" dirty="0" smtClean="0"/>
              <a:t>специалистов ПМПК</a:t>
            </a:r>
            <a:endParaRPr lang="ru-RU" sz="4800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Учитель-дефектолог: </a:t>
            </a:r>
            <a:r>
              <a:rPr lang="ru-RU" dirty="0" smtClean="0"/>
              <a:t>общая осведомленность ребёнка, </a:t>
            </a:r>
            <a:r>
              <a:rPr lang="ru-RU" dirty="0" err="1" smtClean="0"/>
              <a:t>обученность</a:t>
            </a:r>
            <a:r>
              <a:rPr lang="ru-RU" dirty="0" smtClean="0"/>
              <a:t>, обучаемость.</a:t>
            </a:r>
          </a:p>
          <a:p>
            <a:r>
              <a:rPr lang="ru-RU" b="1" dirty="0" smtClean="0"/>
              <a:t>Педагог-психолог:</a:t>
            </a:r>
            <a:r>
              <a:rPr lang="ru-RU" dirty="0" smtClean="0"/>
              <a:t> личностный и когнитивный потенциал. </a:t>
            </a:r>
          </a:p>
          <a:p>
            <a:r>
              <a:rPr lang="ru-RU" b="1" dirty="0" smtClean="0"/>
              <a:t>Учитель-логопед: </a:t>
            </a:r>
            <a:r>
              <a:rPr lang="ru-RU" dirty="0" smtClean="0"/>
              <a:t>есть или нет РН, первичность/вторичность его, механизм нарушения).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5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b="1" dirty="0" smtClean="0"/>
              <a:t>Повторное обследование обязательно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после освоения уровня образования после </a:t>
            </a:r>
            <a:r>
              <a:rPr lang="ru-RU" sz="3600" dirty="0"/>
              <a:t>освоения :</a:t>
            </a:r>
            <a:endParaRPr lang="ru-RU" sz="3600" dirty="0" smtClean="0"/>
          </a:p>
          <a:p>
            <a:r>
              <a:rPr lang="ru-RU" sz="3600" dirty="0" smtClean="0"/>
              <a:t>уровня дошкольного образования;</a:t>
            </a:r>
          </a:p>
          <a:p>
            <a:r>
              <a:rPr lang="ru-RU" sz="3600" dirty="0" smtClean="0"/>
              <a:t>уровня начального общего образования;</a:t>
            </a:r>
          </a:p>
          <a:p>
            <a:r>
              <a:rPr lang="ru-RU" sz="3600" dirty="0"/>
              <a:t>уровня </a:t>
            </a:r>
            <a:r>
              <a:rPr lang="ru-RU" sz="3600" dirty="0" smtClean="0"/>
              <a:t>основного </a:t>
            </a:r>
            <a:r>
              <a:rPr lang="ru-RU" sz="3600" dirty="0"/>
              <a:t>общего </a:t>
            </a:r>
            <a:r>
              <a:rPr lang="ru-RU" sz="3600" dirty="0" smtClean="0"/>
              <a:t>образования.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88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Для проведения обследования </a:t>
            </a:r>
            <a:r>
              <a:rPr lang="ru-RU" sz="3200" b="1" dirty="0" smtClean="0"/>
              <a:t>ребёнка предоставляются </a:t>
            </a:r>
            <a:r>
              <a:rPr lang="ru-RU" sz="3600" b="1" u="sng" dirty="0" smtClean="0"/>
              <a:t>следующие документы:</a:t>
            </a:r>
            <a:endParaRPr lang="ru-RU" sz="3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копия </a:t>
            </a:r>
            <a:r>
              <a:rPr lang="ru-RU" dirty="0"/>
              <a:t>паспорта или свидетельства о рождении ребёнка (предоставляются с предъявлением оригинала или заверенной в установленном порядке копии);</a:t>
            </a:r>
          </a:p>
          <a:p>
            <a:r>
              <a:rPr lang="ru-RU" dirty="0" smtClean="0"/>
              <a:t>направление </a:t>
            </a:r>
            <a:r>
              <a:rPr lang="ru-RU" dirty="0"/>
              <a:t>образовательной организации и (или) организации, осуществляющей социальное обслуживание и (или) медицинской организации и (или) психолого-медико-педагогической комиссии муниципального района (городского округа) по месту жительства ребёнка и (или) другой организации, имеющей полномочия направлять ребёнка на обследование;</a:t>
            </a:r>
          </a:p>
          <a:p>
            <a:r>
              <a:rPr lang="ru-RU" dirty="0" smtClean="0"/>
              <a:t>заключение </a:t>
            </a:r>
            <a:r>
              <a:rPr lang="ru-RU" dirty="0"/>
              <a:t>(заключения) </a:t>
            </a:r>
            <a:r>
              <a:rPr lang="ru-RU" dirty="0" smtClean="0"/>
              <a:t>консилиума </a:t>
            </a:r>
            <a:r>
              <a:rPr lang="ru-RU" dirty="0"/>
              <a:t>образовательной организации или специалиста (специалистов), осуществляющего психолого-медико-педагогическое сопровождение обучающихся в образовательной организации (для обучающихся образовательных организаций, при наличии</a:t>
            </a:r>
            <a:r>
              <a:rPr lang="ru-RU" dirty="0" smtClean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5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копия </a:t>
            </a:r>
            <a:r>
              <a:rPr lang="ru-RU" sz="2000" dirty="0"/>
              <a:t>заключения (заключений) ЦПМПК и (или) ТПМПК по месту жительства ребёнка, о результатах ранее проведенного обследования ребёнка (при наличии);</a:t>
            </a:r>
          </a:p>
          <a:p>
            <a:r>
              <a:rPr lang="ru-RU" sz="2000" dirty="0" smtClean="0"/>
              <a:t>подробная выписка </a:t>
            </a:r>
            <a:r>
              <a:rPr lang="ru-RU" sz="2000" dirty="0"/>
              <a:t>из истории развития ребёнка с заключениями врачей, наблюдающих ребёнка в медицинской организации по месту жительства (регистрации);</a:t>
            </a:r>
          </a:p>
          <a:p>
            <a:r>
              <a:rPr lang="ru-RU" sz="2000" dirty="0" smtClean="0"/>
              <a:t>копия индивидуальной </a:t>
            </a:r>
            <a:r>
              <a:rPr lang="ru-RU" sz="2000" dirty="0"/>
              <a:t>программы реабилитации ребёнка – инвалида, выдаваемой федеральными (региональными) учреждениями медико-социальной экспертизы (для детей-инвалидов, при наличии);</a:t>
            </a:r>
          </a:p>
          <a:p>
            <a:r>
              <a:rPr lang="ru-RU" sz="2000" dirty="0" smtClean="0"/>
              <a:t>характеристика </a:t>
            </a:r>
            <a:r>
              <a:rPr lang="ru-RU" sz="2000" dirty="0"/>
              <a:t>обучающегося, выданную образовательной организацией (для обучающихся образовательных организаций);</a:t>
            </a:r>
          </a:p>
          <a:p>
            <a:r>
              <a:rPr lang="ru-RU" sz="2000" dirty="0"/>
              <a:t>письменные работы по русскому (родному) языку, математике, результаты самостоятельной продуктивной деятельности ребёнка.</a:t>
            </a:r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Для проведения обследования </a:t>
            </a:r>
            <a:r>
              <a:rPr lang="ru-RU" sz="3200" b="1" dirty="0" smtClean="0"/>
              <a:t>ребёнка предоставляются </a:t>
            </a:r>
            <a:r>
              <a:rPr lang="ru-RU" sz="3600" b="1" u="sng" dirty="0" smtClean="0"/>
              <a:t>следующие документы: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3380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5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Права </a:t>
            </a:r>
            <a:r>
              <a:rPr lang="ru-RU" b="1" dirty="0"/>
              <a:t>родителей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законных представителей)</a:t>
            </a:r>
            <a:r>
              <a:rPr lang="ru-RU" dirty="0"/>
              <a:t/>
            </a:r>
            <a:br>
              <a:rPr lang="ru-RU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lvl="0"/>
            <a:r>
              <a:rPr lang="ru-RU" sz="2400" dirty="0"/>
              <a:t>Обследование детей проводится с письменного согласия их родителей (законных представителей).</a:t>
            </a:r>
          </a:p>
          <a:p>
            <a:pPr lvl="0"/>
            <a:r>
              <a:rPr lang="ru-RU" sz="2400" dirty="0"/>
              <a:t>Обследование детей, консультирование детей и их родителей (законных представителей) специалистами комиссии осуществляются бесплатно.</a:t>
            </a:r>
          </a:p>
          <a:p>
            <a:pPr lvl="0"/>
            <a:r>
              <a:rPr lang="ru-RU" sz="2400" dirty="0"/>
              <a:t>Родители имеют право присутствовать в процессе обследования ребёнка.</a:t>
            </a:r>
          </a:p>
          <a:p>
            <a:pPr lvl="0"/>
            <a:r>
              <a:rPr lang="ru-RU" sz="2400" dirty="0"/>
              <a:t>Родители имеют право получить консультацию по вопросам воспитания, обучения и коррекции нарушений развития детей с ограниченными возможностями здоровья и (или) </a:t>
            </a:r>
            <a:r>
              <a:rPr lang="ru-RU" sz="2400" dirty="0" err="1"/>
              <a:t>девиантным</a:t>
            </a:r>
            <a:r>
              <a:rPr lang="ru-RU" sz="2400" dirty="0"/>
              <a:t> (общественно опасным) поведением.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1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В случае необходимости по письменному заявлению родителей (законных представителей) им предоставляется заверенная в установленном порядке копия протокола комиссии.</a:t>
            </a:r>
          </a:p>
          <a:p>
            <a:pPr lvl="0"/>
            <a:r>
              <a:rPr lang="ru-RU" dirty="0"/>
              <a:t>Заключение по результатам обследования ПМПК по согласованию с родителями (законными представителями) детей выдаются им под роспись или направляются по почте с уведомлением о вручении.</a:t>
            </a:r>
          </a:p>
          <a:p>
            <a:pPr lvl="0"/>
            <a:r>
              <a:rPr lang="ru-RU" dirty="0"/>
              <a:t>Заключение ПМПК носит для родителей (законных представителей) детей рекомендательный характер.</a:t>
            </a:r>
          </a:p>
          <a:p>
            <a:pPr lvl="0"/>
            <a:r>
              <a:rPr lang="ru-RU" dirty="0"/>
              <a:t>Повторное обследование ребёнка ЦПМПК возможно только с согласия родителей (законных представителей).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Права </a:t>
            </a:r>
            <a:r>
              <a:rPr lang="ru-RU" b="1" dirty="0"/>
              <a:t>родителей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законных представителей)</a:t>
            </a:r>
            <a:r>
              <a:rPr lang="ru-RU" dirty="0"/>
              <a:t/>
            </a:r>
            <a:br>
              <a:rPr lang="ru-RU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18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курсы москва пмпк\vybor_marshruta_obrazovan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416824" cy="62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" y="780914"/>
            <a:ext cx="8892479" cy="60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b="1" dirty="0" smtClean="0">
                <a:solidFill>
                  <a:srgbClr val="0000EA"/>
                </a:solidFill>
              </a:rPr>
              <a:t>http</a:t>
            </a:r>
            <a:r>
              <a:rPr lang="en-US" b="1" dirty="0">
                <a:solidFill>
                  <a:srgbClr val="0000EA"/>
                </a:solidFill>
              </a:rPr>
              <a:t>://www.inclusive-edu.ru</a:t>
            </a:r>
            <a:endParaRPr lang="ru-RU" b="1" dirty="0">
              <a:solidFill>
                <a:srgbClr val="000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5" y="0"/>
            <a:ext cx="2128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en-US" b="1" dirty="0" smtClean="0">
                <a:solidFill>
                  <a:srgbClr val="0000EA"/>
                </a:solidFill>
              </a:rPr>
              <a:t>http</a:t>
            </a:r>
            <a:r>
              <a:rPr lang="en-US" b="1" dirty="0">
                <a:solidFill>
                  <a:srgbClr val="0000EA"/>
                </a:solidFill>
              </a:rPr>
              <a:t>://</a:t>
            </a:r>
            <a:r>
              <a:rPr lang="en-US" b="1" dirty="0" smtClean="0">
                <a:solidFill>
                  <a:srgbClr val="0000EA"/>
                </a:solidFill>
              </a:rPr>
              <a:t>edu-open.ru/</a:t>
            </a:r>
            <a:endParaRPr lang="ru-RU" b="1" dirty="0">
              <a:solidFill>
                <a:srgbClr val="0000EA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8" y="629020"/>
            <a:ext cx="7178183" cy="62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69567"/>
              </p:ext>
            </p:extLst>
          </p:nvPr>
        </p:nvGraphicFramePr>
        <p:xfrm>
          <a:off x="-30042" y="1"/>
          <a:ext cx="9174041" cy="6883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053"/>
                <a:gridCol w="6866988"/>
              </a:tblGrid>
              <a:tr h="2606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Сайты </a:t>
                      </a:r>
                      <a:r>
                        <a:rPr lang="ru-RU" sz="1800" dirty="0" smtClean="0">
                          <a:effectLst/>
                        </a:rPr>
                        <a:t>МГППУ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8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http</a:t>
                      </a:r>
                      <a:r>
                        <a:rPr lang="ru-RU" sz="1800" dirty="0">
                          <a:effectLst/>
                        </a:rPr>
                        <a:t>://мгппу.рф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Московский государственный  психолого-педагогический университет  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Официальный сайт МГППУ </a:t>
                      </a:r>
                      <a:r>
                        <a:rPr lang="ru-RU" sz="1800" b="1" u="sng" dirty="0">
                          <a:solidFill>
                            <a:srgbClr val="0000EA"/>
                          </a:solidFill>
                          <a:effectLst/>
                        </a:rPr>
                        <a:t>http://мгппу.рф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Видео-канал МГППУ: </a:t>
                      </a:r>
                      <a:r>
                        <a:rPr lang="ru-RU" sz="1800" b="1" u="sng" dirty="0">
                          <a:solidFill>
                            <a:srgbClr val="0000EA"/>
                          </a:solidFill>
                          <a:effectLst/>
                        </a:rPr>
                        <a:t>http://youtube.com/mgppu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Тематические сайты</a:t>
                      </a:r>
                      <a:r>
                        <a:rPr lang="ru-RU" sz="1800" dirty="0" smtClean="0">
                          <a:effectLst/>
                        </a:rPr>
                        <a:t>:  </a:t>
                      </a:r>
                      <a:r>
                        <a:rPr lang="ru-RU" sz="1800" b="1" u="none" strike="noStrike" dirty="0" smtClean="0">
                          <a:effectLst/>
                          <a:hlinkClick r:id="rId2"/>
                        </a:rPr>
                        <a:t>http</a:t>
                      </a:r>
                      <a:r>
                        <a:rPr lang="ru-RU" sz="1800" b="1" u="none" strike="noStrike" dirty="0">
                          <a:effectLst/>
                          <a:hlinkClick r:id="rId2"/>
                        </a:rPr>
                        <a:t>://</a:t>
                      </a:r>
                      <a:r>
                        <a:rPr lang="ru-RU" sz="1800" b="1" u="none" strike="noStrike" dirty="0">
                          <a:solidFill>
                            <a:srgbClr val="0000EA"/>
                          </a:solidFill>
                          <a:effectLst/>
                          <a:hlinkClick r:id="rId2"/>
                        </a:rPr>
                        <a:t>childpsy.ru</a:t>
                      </a:r>
                      <a:r>
                        <a:rPr lang="ru-RU" sz="1800" b="1" dirty="0">
                          <a:solidFill>
                            <a:srgbClr val="0000EA"/>
                          </a:solidFill>
                          <a:effectLst/>
                        </a:rPr>
                        <a:t>               </a:t>
                      </a:r>
                      <a:endParaRPr lang="ru-RU" sz="1800" b="1" dirty="0" smtClean="0">
                        <a:solidFill>
                          <a:srgbClr val="0000EA"/>
                        </a:solidFill>
                        <a:effectLst/>
                      </a:endParaRPr>
                    </a:p>
                    <a:p>
                      <a:pPr marL="0" lvl="0" indent="0">
                        <a:buFont typeface="Symbol"/>
                        <a:buNone/>
                      </a:pPr>
                      <a:r>
                        <a:rPr lang="ru-RU" sz="1800" b="1" dirty="0" smtClean="0">
                          <a:solidFill>
                            <a:srgbClr val="0000EA"/>
                          </a:solidFill>
                          <a:effectLst/>
                        </a:rPr>
                        <a:t>                                               </a:t>
                      </a:r>
                      <a:r>
                        <a:rPr lang="ru-RU" sz="1800" b="1" u="sng" dirty="0" smtClean="0">
                          <a:solidFill>
                            <a:srgbClr val="0000EA"/>
                          </a:solidFill>
                          <a:effectLst/>
                          <a:hlinkClick r:id="rId3"/>
                        </a:rPr>
                        <a:t>http</a:t>
                      </a:r>
                      <a:r>
                        <a:rPr lang="ru-RU" sz="1800" b="1" u="sng" dirty="0">
                          <a:solidFill>
                            <a:srgbClr val="0000EA"/>
                          </a:solidFill>
                          <a:effectLst/>
                          <a:hlinkClick r:id="rId3"/>
                        </a:rPr>
                        <a:t>://</a:t>
                      </a:r>
                      <a:r>
                        <a:rPr lang="ru-RU" sz="1800" b="1" u="sng" dirty="0" smtClean="0">
                          <a:solidFill>
                            <a:srgbClr val="0000EA"/>
                          </a:solidFill>
                          <a:effectLst/>
                          <a:hlinkClick r:id="rId3"/>
                        </a:rPr>
                        <a:t>psytoys.ru</a:t>
                      </a:r>
                      <a:endParaRPr lang="ru-RU" sz="1800" b="1" u="sng" dirty="0" smtClean="0">
                        <a:solidFill>
                          <a:srgbClr val="0000EA"/>
                        </a:solidFill>
                        <a:effectLst/>
                      </a:endParaRPr>
                    </a:p>
                    <a:p>
                      <a:pPr marL="0" lvl="0" indent="0">
                        <a:buFont typeface="Symbol"/>
                        <a:buNone/>
                      </a:pPr>
                      <a:r>
                        <a:rPr lang="ru-RU" sz="1800" b="1" u="none" dirty="0" smtClean="0">
                          <a:solidFill>
                            <a:srgbClr val="0000EA"/>
                          </a:solidFill>
                          <a:effectLst/>
                        </a:rPr>
                        <a:t>                                               </a:t>
                      </a:r>
                      <a:r>
                        <a:rPr lang="ru-RU" sz="1800" b="1" u="sng" strike="noStrike" dirty="0" smtClean="0">
                          <a:solidFill>
                            <a:srgbClr val="0000EA"/>
                          </a:solidFill>
                          <a:effectLst/>
                          <a:hlinkClick r:id="rId4"/>
                        </a:rPr>
                        <a:t>http</a:t>
                      </a:r>
                      <a:r>
                        <a:rPr lang="ru-RU" sz="1800" b="1" u="sng" strike="noStrike" dirty="0">
                          <a:solidFill>
                            <a:srgbClr val="0000EA"/>
                          </a:solidFill>
                          <a:effectLst/>
                          <a:hlinkClick r:id="rId4"/>
                        </a:rPr>
                        <a:t>://</a:t>
                      </a:r>
                      <a:r>
                        <a:rPr lang="ru-RU" sz="1800" b="1" u="sng" strike="noStrike" dirty="0" smtClean="0">
                          <a:solidFill>
                            <a:srgbClr val="0000EA"/>
                          </a:solidFill>
                          <a:effectLst/>
                          <a:hlinkClick r:id="rId4"/>
                        </a:rPr>
                        <a:t>udc.psyparents.ru</a:t>
                      </a:r>
                      <a:endParaRPr lang="ru-RU" sz="1800" b="1" u="sng" strike="noStrike" dirty="0" smtClean="0">
                        <a:solidFill>
                          <a:srgbClr val="0000EA"/>
                        </a:solidFill>
                        <a:effectLst/>
                      </a:endParaRPr>
                    </a:p>
                    <a:p>
                      <a:pPr marL="0" lvl="0" indent="0">
                        <a:buFont typeface="Symbol"/>
                        <a:buNone/>
                      </a:pPr>
                      <a:r>
                        <a:rPr lang="ru-RU" sz="1800" b="1" u="none" strike="noStrike" dirty="0" smtClean="0">
                          <a:solidFill>
                            <a:srgbClr val="0000EA"/>
                          </a:solidFill>
                          <a:effectLst/>
                        </a:rPr>
                        <a:t>                                    </a:t>
                      </a:r>
                      <a:r>
                        <a:rPr lang="ru-RU" sz="1800" b="1" u="none" strike="noStrike" baseline="0" dirty="0" smtClean="0">
                          <a:solidFill>
                            <a:srgbClr val="0000EA"/>
                          </a:solidFill>
                          <a:effectLst/>
                        </a:rPr>
                        <a:t> </a:t>
                      </a:r>
                      <a:r>
                        <a:rPr lang="ru-RU" sz="1800" b="1" u="none" dirty="0" smtClean="0">
                          <a:solidFill>
                            <a:srgbClr val="0000EA"/>
                          </a:solidFill>
                          <a:effectLst/>
                        </a:rPr>
                        <a:t>          </a:t>
                      </a:r>
                      <a:r>
                        <a:rPr lang="ru-RU" sz="1800" b="1" u="sng" dirty="0" smtClean="0">
                          <a:solidFill>
                            <a:srgbClr val="0000EA"/>
                          </a:solidFill>
                          <a:effectLst/>
                          <a:hlinkClick r:id="rId5"/>
                        </a:rPr>
                        <a:t>http</a:t>
                      </a:r>
                      <a:r>
                        <a:rPr lang="ru-RU" sz="1800" b="1" u="sng" dirty="0">
                          <a:solidFill>
                            <a:srgbClr val="0000EA"/>
                          </a:solidFill>
                          <a:effectLst/>
                          <a:hlinkClick r:id="rId5"/>
                        </a:rPr>
                        <a:t>://</a:t>
                      </a:r>
                      <a:r>
                        <a:rPr lang="ru-RU" sz="1800" b="1" u="sng" dirty="0" smtClean="0">
                          <a:solidFill>
                            <a:srgbClr val="0000EA"/>
                          </a:solidFill>
                          <a:effectLst/>
                          <a:hlinkClick r:id="rId5"/>
                        </a:rPr>
                        <a:t>psy-rehab.ru</a:t>
                      </a:r>
                      <a:endParaRPr lang="ru-RU" sz="1800" b="1" u="sng" dirty="0" smtClean="0">
                        <a:solidFill>
                          <a:srgbClr val="0000EA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2825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Сайт Института проблем инклюзивного образования МГППУ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5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www.inclusive-edu.ru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Образование: 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Магистратура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Повышение квалификации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Стажировки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Библиотека: 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Документы Статьи, научные обзоры  </a:t>
                      </a:r>
                      <a:r>
                        <a:rPr lang="ru-RU" sz="1800" dirty="0" smtClean="0">
                          <a:effectLst/>
                        </a:rPr>
                        <a:t>Мультимедиа-коллекция</a:t>
                      </a:r>
                    </a:p>
                  </a:txBody>
                  <a:tcPr marL="68580" marR="68580" marT="0" marB="0"/>
                </a:tc>
              </a:tr>
              <a:tr h="2825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Портал «Образование без границ»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edu-open.ru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Информационно-методический портал по инклюзивному и специальному образованию для родителей и педагогов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Обширная база знаний: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Нормативно-правовая база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Методические рекомендации для педагогов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 err="1">
                          <a:effectLst/>
                        </a:rPr>
                        <a:t>Видеолекции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Справочники, ответы на вопросы </a:t>
                      </a:r>
                      <a:r>
                        <a:rPr lang="ru-RU" sz="1800" dirty="0" smtClean="0">
                          <a:effectLst/>
                        </a:rPr>
                        <a:t>родителей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9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своевременное выявление детей с отклонениями в психическом и/или физическом и/или поведенческом аспектах; комплексная диагностика;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разработка рекомендаций, направленных на определение специальных условий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3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54811"/>
            <a:ext cx="7245956" cy="620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79" y="4423"/>
            <a:ext cx="2063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://tochkapsy.ru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4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hlinkClick r:id="" action="ppaction://hlinkpres?slideindex=1&amp;slidetitle="/>
            </a:endParaRPr>
          </a:p>
          <a:p>
            <a:r>
              <a:rPr lang="ru-RU" b="1" dirty="0" smtClean="0">
                <a:hlinkClick r:id="" action="ppaction://hlinkpres?slideindex=1&amp;slidetitle="/>
              </a:rPr>
              <a:t>Исток - аудио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8421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EA"/>
                </a:solidFill>
              </a:rPr>
              <a:t>http://www.istok-audio.com/inclusive/production/</a:t>
            </a:r>
            <a:endParaRPr lang="ru-RU" b="1" u="sng" dirty="0">
              <a:solidFill>
                <a:srgbClr val="0000EA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5373"/>
            <a:ext cx="7352003" cy="621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5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451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u="sng" dirty="0" smtClean="0">
              <a:solidFill>
                <a:srgbClr val="0000EA"/>
              </a:solidFill>
            </a:endParaRPr>
          </a:p>
          <a:p>
            <a:r>
              <a:rPr lang="en-US" b="1" u="sng" dirty="0" smtClean="0">
                <a:solidFill>
                  <a:srgbClr val="0000EA"/>
                </a:solidFill>
              </a:rPr>
              <a:t>http</a:t>
            </a:r>
            <a:r>
              <a:rPr lang="en-US" b="1" u="sng" dirty="0">
                <a:solidFill>
                  <a:srgbClr val="0000EA"/>
                </a:solidFill>
              </a:rPr>
              <a:t>://bezpregrad.com/dossreda-obraz.html</a:t>
            </a:r>
            <a:endParaRPr lang="ru-RU" b="1" u="sng" dirty="0">
              <a:solidFill>
                <a:srgbClr val="0000EA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46331"/>
            <a:ext cx="7416824" cy="60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9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b="1" dirty="0" smtClean="0">
                <a:solidFill>
                  <a:srgbClr val="0000EA"/>
                </a:solidFill>
              </a:rPr>
              <a:t>http</a:t>
            </a:r>
            <a:r>
              <a:rPr lang="en-US" b="1" dirty="0">
                <a:solidFill>
                  <a:srgbClr val="0000EA"/>
                </a:solidFill>
              </a:rPr>
              <a:t>://dostupsreda.ru/store/diagnostichesko-korrekcionnye_programmy/</a:t>
            </a:r>
            <a:endParaRPr lang="ru-RU" b="1" dirty="0">
              <a:solidFill>
                <a:srgbClr val="0000EA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6330"/>
            <a:ext cx="7416824" cy="621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13205" cy="39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94116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Ребёнок с ограниченными возможностями здоровья</a:t>
            </a:r>
          </a:p>
          <a:p>
            <a:r>
              <a:rPr lang="ru-RU" sz="2800" b="1" dirty="0" smtClean="0"/>
              <a:t>п.16 ст.2  ФЗ от 29.12.2012 № 273-ФЗ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937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№273-ФЗ от 12.12.2012 «Об образовании в Российской Федерации»;</a:t>
            </a:r>
          </a:p>
          <a:p>
            <a:r>
              <a:rPr lang="ru-RU" dirty="0" smtClean="0"/>
              <a:t>№181-ФЗ от 24.11.1995 «О социальной защите инвалидов в Российской Федерации»;</a:t>
            </a:r>
          </a:p>
          <a:p>
            <a:r>
              <a:rPr lang="ru-RU" dirty="0" smtClean="0"/>
              <a:t>Приказ № 1082 </a:t>
            </a:r>
            <a:r>
              <a:rPr lang="ru-RU" dirty="0" err="1"/>
              <a:t>Минобрнауки</a:t>
            </a:r>
            <a:r>
              <a:rPr lang="ru-RU" dirty="0"/>
              <a:t> России) от </a:t>
            </a:r>
            <a:r>
              <a:rPr lang="ru-RU" dirty="0" smtClean="0"/>
              <a:t>20.09.2013 «</a:t>
            </a:r>
            <a:r>
              <a:rPr lang="ru-RU" dirty="0"/>
              <a:t>Об утверждении Положения о психолого-медико-педагогической комиссии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Письмо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23.05.16 № ВК-1074/07 «О </a:t>
            </a:r>
            <a:r>
              <a:rPr lang="ru-RU" dirty="0"/>
              <a:t>совершенствовании деятельности </a:t>
            </a:r>
            <a:r>
              <a:rPr lang="ru-RU" dirty="0" smtClean="0"/>
              <a:t>ПМПК».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Заключение</a:t>
            </a:r>
            <a:r>
              <a:rPr lang="ru-RU" dirty="0" smtClean="0"/>
              <a:t> ПМПК формируется в соответствии с документами: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4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/>
              <a:t>Приказ  Министерства образования и науки РФ от 30 августа 2013 г. № 1014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/>
              <a:t>Приказ  Министерства образования и науки РФ от 30 августа 2013 г.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</a:t>
            </a:r>
            <a:r>
              <a:rPr lang="ru-RU" dirty="0" smtClean="0"/>
              <a:t>образования».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Заключение</a:t>
            </a:r>
            <a:r>
              <a:rPr lang="ru-RU" dirty="0" smtClean="0"/>
              <a:t> ПМПК формируется в соответствии с документами: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7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dirty="0"/>
              <a:t>В заключении отражается: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образовательная программа;</a:t>
            </a:r>
          </a:p>
          <a:p>
            <a:r>
              <a:rPr lang="ru-RU" dirty="0" smtClean="0"/>
              <a:t>форма обучения (рекомендовано решить вопрос об индивидуальном обучении на дому через ВК учреждения системы здравоохранения);</a:t>
            </a:r>
          </a:p>
          <a:p>
            <a:r>
              <a:rPr lang="ru-RU" dirty="0" smtClean="0"/>
              <a:t>режим обучения (полный/неполный учебный день);</a:t>
            </a:r>
          </a:p>
          <a:p>
            <a:r>
              <a:rPr lang="ru-RU" dirty="0" smtClean="0"/>
              <a:t>услуги </a:t>
            </a:r>
            <a:r>
              <a:rPr lang="ru-RU" dirty="0" err="1" smtClean="0"/>
              <a:t>тьютора</a:t>
            </a:r>
            <a:r>
              <a:rPr lang="ru-RU" dirty="0" smtClean="0"/>
              <a:t> или ассистента;</a:t>
            </a:r>
          </a:p>
          <a:p>
            <a:r>
              <a:rPr lang="ru-RU" dirty="0" smtClean="0"/>
              <a:t>другие </a:t>
            </a:r>
            <a:r>
              <a:rPr lang="ru-RU" dirty="0" err="1" smtClean="0"/>
              <a:t>спец.условия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условия прохождения ГИА;</a:t>
            </a:r>
          </a:p>
          <a:p>
            <a:r>
              <a:rPr lang="ru-RU" dirty="0" smtClean="0"/>
              <a:t>направления коррекционно-развивающей работы (при необходимости);</a:t>
            </a:r>
          </a:p>
          <a:p>
            <a:r>
              <a:rPr lang="ru-RU" dirty="0" smtClean="0"/>
              <a:t>срок повторного обследования (при необходимости).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0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368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Приказ </a:t>
            </a:r>
            <a:r>
              <a:rPr lang="ru-RU" sz="4800" b="1" dirty="0" err="1" smtClean="0"/>
              <a:t>Минобрнауки</a:t>
            </a:r>
            <a:r>
              <a:rPr lang="ru-RU" sz="4800" b="1" dirty="0" smtClean="0"/>
              <a:t> РФ</a:t>
            </a:r>
            <a:br>
              <a:rPr lang="ru-RU" sz="4800" b="1" dirty="0" smtClean="0"/>
            </a:br>
            <a:r>
              <a:rPr lang="ru-RU" sz="4800" b="1" dirty="0" smtClean="0"/>
              <a:t>от 02.09.2013г. №1035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276872"/>
            <a:ext cx="8343900" cy="3816350"/>
          </a:xfrm>
          <a:noFill/>
        </p:spPr>
      </p:pic>
    </p:spTree>
    <p:extLst>
      <p:ext uri="{BB962C8B-B14F-4D97-AF65-F5344CB8AC3E}">
        <p14:creationId xmlns:p14="http://schemas.microsoft.com/office/powerpoint/2010/main" val="39316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реализации образовательной программы необходимо получение </a:t>
            </a:r>
            <a:r>
              <a:rPr lang="ru-RU" sz="4000" b="1" i="1" dirty="0" smtClean="0"/>
              <a:t>заключения врачебной комиссии  </a:t>
            </a:r>
            <a:r>
              <a:rPr lang="ru-RU" dirty="0" smtClean="0"/>
              <a:t>учреждения здравоохранения по месту жительства ребёнка. 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Минздрава РФ от 30.06.2016 № 436н "Об утверждении перечня заболеваний, наличие которых </a:t>
            </a:r>
            <a:r>
              <a:rPr lang="ru-RU" dirty="0" smtClean="0"/>
              <a:t>даёт </a:t>
            </a:r>
            <a:r>
              <a:rPr lang="ru-RU" dirty="0"/>
              <a:t>право на обучение по ООП на дому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Обучение на дому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b="1" dirty="0" smtClean="0"/>
              <a:t>Повторное обследование обязательно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после освоения уровня образования после </a:t>
            </a:r>
            <a:r>
              <a:rPr lang="ru-RU" sz="3600" dirty="0"/>
              <a:t>освоения :</a:t>
            </a:r>
            <a:endParaRPr lang="ru-RU" sz="3600" dirty="0" smtClean="0"/>
          </a:p>
          <a:p>
            <a:r>
              <a:rPr lang="ru-RU" sz="3600" dirty="0" smtClean="0"/>
              <a:t>уровня дошкольного образования;</a:t>
            </a:r>
          </a:p>
          <a:p>
            <a:r>
              <a:rPr lang="ru-RU" sz="3600" dirty="0" smtClean="0"/>
              <a:t>уровня начального общего образования;</a:t>
            </a:r>
          </a:p>
          <a:p>
            <a:r>
              <a:rPr lang="ru-RU" sz="3600" dirty="0"/>
              <a:t>уровня </a:t>
            </a:r>
            <a:r>
              <a:rPr lang="ru-RU" sz="3600" dirty="0" smtClean="0"/>
              <a:t>основного </a:t>
            </a:r>
            <a:r>
              <a:rPr lang="ru-RU" sz="3600" dirty="0"/>
              <a:t>общего </a:t>
            </a:r>
            <a:r>
              <a:rPr lang="ru-RU" sz="3600" dirty="0" smtClean="0"/>
              <a:t>образования.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48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852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Компетентность родителей в вопросах инклюзивного образования детей. Роль ЦПМПК в обследовании детей-инвалидов и детей с ОВЗ</vt:lpstr>
      <vt:lpstr>Цель:</vt:lpstr>
      <vt:lpstr>Презентация PowerPoint</vt:lpstr>
      <vt:lpstr>Заключение ПМПК формируется в соответствии с документами:</vt:lpstr>
      <vt:lpstr>Заключение ПМПК формируется в соответствии с документами:</vt:lpstr>
      <vt:lpstr>В заключении отражается:</vt:lpstr>
      <vt:lpstr>Приказ Минобрнауки РФ от 02.09.2013г. №1035 </vt:lpstr>
      <vt:lpstr>Обучение на дому</vt:lpstr>
      <vt:lpstr>Повторное обследование обязательно</vt:lpstr>
      <vt:lpstr>Разграничение функций специалистов ПМПК</vt:lpstr>
      <vt:lpstr>Повторное обследование обязательно</vt:lpstr>
      <vt:lpstr>Для проведения обследования ребёнка предоставляются следующие документы:</vt:lpstr>
      <vt:lpstr>Для проведения обследования ребёнка предоставляются следующие документы:</vt:lpstr>
      <vt:lpstr> Права родителей  (законных представителей) </vt:lpstr>
      <vt:lpstr> Права родителей  (законных представителей)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User</cp:lastModifiedBy>
  <cp:revision>13</cp:revision>
  <dcterms:created xsi:type="dcterms:W3CDTF">2016-12-20T00:43:09Z</dcterms:created>
  <dcterms:modified xsi:type="dcterms:W3CDTF">2017-03-24T00:17:27Z</dcterms:modified>
</cp:coreProperties>
</file>